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59" r:id="rId5"/>
    <p:sldId id="260" r:id="rId6"/>
    <p:sldId id="264" r:id="rId7"/>
    <p:sldId id="265" r:id="rId8"/>
    <p:sldId id="266" r:id="rId9"/>
    <p:sldId id="262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y Gotcha!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38100" ty="381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hyperlink" Target="https://freepngimg.com/png/34459-blue-border-frame-photo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13.png"/><Relationship Id="rId4" Type="http://schemas.openxmlformats.org/officeDocument/2006/relationships/image" Target="../media/image14.jpeg"/><Relationship Id="rId9" Type="http://schemas.openxmlformats.org/officeDocument/2006/relationships/image" Target="../media/image6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60" t="1145" r="1760" b="1145"/>
          <a:stretch>
            <a:fillRect/>
          </a:stretch>
        </p:blipFill>
        <p:spPr>
          <a:xfrm>
            <a:off x="0" y="-41563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64579" y="2505090"/>
            <a:ext cx="12358842" cy="4657232"/>
            <a:chOff x="0" y="0"/>
            <a:chExt cx="16478456" cy="6209642"/>
          </a:xfrm>
        </p:grpSpPr>
        <p:sp>
          <p:nvSpPr>
            <p:cNvPr id="4" name="TextBox 4"/>
            <p:cNvSpPr txBox="1"/>
            <p:nvPr/>
          </p:nvSpPr>
          <p:spPr>
            <a:xfrm>
              <a:off x="6600948" y="1447722"/>
              <a:ext cx="4798411" cy="1697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31"/>
                </a:lnSpc>
              </a:pPr>
              <a:r>
                <a:rPr lang="en-US" sz="7665">
                  <a:solidFill>
                    <a:srgbClr val="FFFFFF"/>
                  </a:solidFill>
                  <a:latin typeface="Hey Gotcha!"/>
                </a:rPr>
                <a:t>HOUSE Of</a:t>
              </a:r>
            </a:p>
          </p:txBody>
        </p:sp>
        <p:sp>
          <p:nvSpPr>
            <p:cNvPr id="5" name="AutoShape 5"/>
            <p:cNvSpPr/>
            <p:nvPr/>
          </p:nvSpPr>
          <p:spPr>
            <a:xfrm rot="-5400000">
              <a:off x="7726715" y="899924"/>
              <a:ext cx="964169" cy="0"/>
            </a:xfrm>
            <a:prstGeom prst="line">
              <a:avLst/>
            </a:prstGeom>
            <a:ln w="44957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681144" cy="620964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437035" y="919973"/>
              <a:ext cx="4343386" cy="429643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rcRect l="12467"/>
            <a:stretch>
              <a:fillRect/>
            </a:stretch>
          </p:blipFill>
          <p:spPr>
            <a:xfrm>
              <a:off x="9038753" y="696020"/>
              <a:ext cx="4278746" cy="63737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 r="87532"/>
            <a:stretch>
              <a:fillRect/>
            </a:stretch>
          </p:blipFill>
          <p:spPr>
            <a:xfrm>
              <a:off x="8429338" y="696020"/>
              <a:ext cx="609415" cy="589455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6721242" y="2628106"/>
              <a:ext cx="9757214" cy="2988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39"/>
                </a:lnSpc>
              </a:pPr>
              <a:r>
                <a:rPr lang="en-US" sz="13456">
                  <a:solidFill>
                    <a:srgbClr val="FFFFFF"/>
                  </a:solidFill>
                  <a:latin typeface="Hey Gotcha!"/>
                </a:rPr>
                <a:t>DEVELOPERS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6899768" y="308300"/>
              <a:ext cx="1104343" cy="1068186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11110" y="232932"/>
            <a:ext cx="147328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904970" y="388108"/>
            <a:ext cx="3082849" cy="64059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rcRect l="4252" t="28449" r="6720"/>
          <a:stretch>
            <a:fillRect/>
          </a:stretch>
        </p:blipFill>
        <p:spPr>
          <a:xfrm rot="-10800000">
            <a:off x="0" y="5438139"/>
            <a:ext cx="18268961" cy="49369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60" t="1145" r="1760" b="1145"/>
          <a:stretch>
            <a:fillRect/>
          </a:stretch>
        </p:blipFill>
        <p:spPr>
          <a:xfrm>
            <a:off x="0" y="-5146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19696" y="1215573"/>
            <a:ext cx="11949265" cy="9019966"/>
            <a:chOff x="0" y="0"/>
            <a:chExt cx="15932353" cy="120266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6138" b="31755"/>
            <a:stretch>
              <a:fillRect/>
            </a:stretch>
          </p:blipFill>
          <p:spPr>
            <a:xfrm>
              <a:off x="0" y="0"/>
              <a:ext cx="15901109" cy="1202662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833" b="22779"/>
            <a:stretch>
              <a:fillRect/>
            </a:stretch>
          </p:blipFill>
          <p:spPr>
            <a:xfrm>
              <a:off x="4078306" y="2610882"/>
              <a:ext cx="11854048" cy="941573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4252" t="28449" r="6720"/>
          <a:stretch>
            <a:fillRect/>
          </a:stretch>
        </p:blipFill>
        <p:spPr>
          <a:xfrm rot="-10800000">
            <a:off x="0" y="5368866"/>
            <a:ext cx="18268961" cy="493697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016766" y="9245760"/>
            <a:ext cx="1865501" cy="702984"/>
            <a:chOff x="0" y="0"/>
            <a:chExt cx="2487334" cy="937312"/>
          </a:xfrm>
        </p:grpSpPr>
        <p:sp>
          <p:nvSpPr>
            <p:cNvPr id="8" name="TextBox 8"/>
            <p:cNvSpPr txBox="1"/>
            <p:nvPr/>
          </p:nvSpPr>
          <p:spPr>
            <a:xfrm>
              <a:off x="996378" y="212955"/>
              <a:ext cx="724294" cy="26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9"/>
                </a:lnSpc>
              </a:pPr>
              <a:r>
                <a:rPr lang="en-US" sz="1157">
                  <a:solidFill>
                    <a:srgbClr val="FFFFFF"/>
                  </a:solidFill>
                  <a:latin typeface="Hey Gotcha!"/>
                </a:rPr>
                <a:t>HOUSE Of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166306" y="135839"/>
              <a:ext cx="145536" cy="0"/>
            </a:xfrm>
            <a:prstGeom prst="line">
              <a:avLst/>
            </a:prstGeom>
            <a:ln w="678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483" cy="93731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6913" y="138865"/>
              <a:ext cx="655611" cy="64852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 l="12467"/>
            <a:stretch>
              <a:fillRect/>
            </a:stretch>
          </p:blipFill>
          <p:spPr>
            <a:xfrm>
              <a:off x="1364351" y="105060"/>
              <a:ext cx="645854" cy="9620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rcRect r="87532"/>
            <a:stretch>
              <a:fillRect/>
            </a:stretch>
          </p:blipFill>
          <p:spPr>
            <a:xfrm>
              <a:off x="1272363" y="105060"/>
              <a:ext cx="91988" cy="88975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014535" y="400293"/>
              <a:ext cx="1472799" cy="44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3"/>
                </a:lnSpc>
              </a:pPr>
              <a:r>
                <a:rPr lang="en-US" sz="2031">
                  <a:solidFill>
                    <a:srgbClr val="FFFFFF"/>
                  </a:solidFill>
                  <a:latin typeface="Hey Gotcha!"/>
                </a:rPr>
                <a:t>DEVELOPERS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041483" y="46536"/>
              <a:ext cx="166695" cy="16123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A0AEDF-E26C-8DF5-D437-741B4AC0703E}"/>
              </a:ext>
            </a:extLst>
          </p:cNvPr>
          <p:cNvSpPr txBox="1"/>
          <p:nvPr/>
        </p:nvSpPr>
        <p:spPr>
          <a:xfrm>
            <a:off x="685800" y="342900"/>
            <a:ext cx="16916398" cy="995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"/>
            </a:pPr>
            <a:r>
              <a:rPr lang="en-IN" sz="3600" b="1" u="sng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Preliminary Analysis: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employee of a government agency named Ms Oprah has been in the midst of a devastating malware attack.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Machines in the office have been</a:t>
            </a:r>
          </a:p>
          <a:p>
            <a:pPr marL="800100" lvl="1" indent="-342900">
              <a:lnSpc>
                <a:spcPct val="107000"/>
              </a:lnSpc>
              <a:buFont typeface="+mj-lt"/>
              <a:buAutoNum type="romanLcPeriod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Crashing</a:t>
            </a:r>
          </a:p>
          <a:p>
            <a:pPr marL="800100" lvl="1" indent="-342900">
              <a:lnSpc>
                <a:spcPct val="107000"/>
              </a:lnSpc>
              <a:buFont typeface="+mj-lt"/>
              <a:buAutoNum type="romanLcPeriod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Messages</a:t>
            </a:r>
          </a:p>
          <a:p>
            <a:pPr marL="800100" lvl="1" indent="-342900">
              <a:lnSpc>
                <a:spcPct val="107000"/>
              </a:lnSpc>
              <a:buFont typeface="+mj-lt"/>
              <a:buAutoNum type="romanLcPeriod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Failed Logins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 machine compromisation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training data we observed that:</a:t>
            </a: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Given files were heavy in data, but main focus/target variable was “malware status”</a:t>
            </a: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were able to analyse the target variable using  machine learning algorithm models.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models could be used such as “Logistic 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Regression”,”XGBoost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and others based on the </a:t>
            </a:r>
            <a:r>
              <a:rPr lang="en-IN" sz="32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type.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our analysis we choose “XGBoost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as we had only one target variable in a 1-Dimensional 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ML Algorithm.</a:t>
            </a: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60" t="1145" r="1760" b="1145"/>
          <a:stretch>
            <a:fillRect/>
          </a:stretch>
        </p:blipFill>
        <p:spPr>
          <a:xfrm>
            <a:off x="42472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19696" y="1215573"/>
            <a:ext cx="11949265" cy="9019966"/>
            <a:chOff x="0" y="0"/>
            <a:chExt cx="15932353" cy="120266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6138" b="31755"/>
            <a:stretch>
              <a:fillRect/>
            </a:stretch>
          </p:blipFill>
          <p:spPr>
            <a:xfrm>
              <a:off x="0" y="0"/>
              <a:ext cx="15901109" cy="1202662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833" b="22779"/>
            <a:stretch>
              <a:fillRect/>
            </a:stretch>
          </p:blipFill>
          <p:spPr>
            <a:xfrm>
              <a:off x="4078306" y="2610882"/>
              <a:ext cx="11854048" cy="941573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4252" t="28449" r="6720"/>
          <a:stretch>
            <a:fillRect/>
          </a:stretch>
        </p:blipFill>
        <p:spPr>
          <a:xfrm rot="-10800000">
            <a:off x="0" y="5368866"/>
            <a:ext cx="18268961" cy="493697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016766" y="9245760"/>
            <a:ext cx="1865501" cy="702984"/>
            <a:chOff x="0" y="0"/>
            <a:chExt cx="2487334" cy="937312"/>
          </a:xfrm>
        </p:grpSpPr>
        <p:sp>
          <p:nvSpPr>
            <p:cNvPr id="8" name="TextBox 8"/>
            <p:cNvSpPr txBox="1"/>
            <p:nvPr/>
          </p:nvSpPr>
          <p:spPr>
            <a:xfrm>
              <a:off x="996378" y="212955"/>
              <a:ext cx="724294" cy="26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9"/>
                </a:lnSpc>
              </a:pPr>
              <a:r>
                <a:rPr lang="en-US" sz="1157">
                  <a:solidFill>
                    <a:srgbClr val="FFFFFF"/>
                  </a:solidFill>
                  <a:latin typeface="Hey Gotcha!"/>
                </a:rPr>
                <a:t>HOUSE Of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166306" y="135839"/>
              <a:ext cx="145536" cy="0"/>
            </a:xfrm>
            <a:prstGeom prst="line">
              <a:avLst/>
            </a:prstGeom>
            <a:ln w="678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483" cy="93731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6913" y="138865"/>
              <a:ext cx="655611" cy="64852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 l="12467"/>
            <a:stretch>
              <a:fillRect/>
            </a:stretch>
          </p:blipFill>
          <p:spPr>
            <a:xfrm>
              <a:off x="1364351" y="105060"/>
              <a:ext cx="645854" cy="9620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rcRect r="87532"/>
            <a:stretch>
              <a:fillRect/>
            </a:stretch>
          </p:blipFill>
          <p:spPr>
            <a:xfrm>
              <a:off x="1272363" y="105060"/>
              <a:ext cx="91988" cy="88975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014535" y="400293"/>
              <a:ext cx="1472799" cy="44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3"/>
                </a:lnSpc>
              </a:pPr>
              <a:r>
                <a:rPr lang="en-US" sz="2031" dirty="0">
                  <a:solidFill>
                    <a:srgbClr val="FFFFFF"/>
                  </a:solidFill>
                  <a:latin typeface="Hey Gotcha!"/>
                </a:rPr>
                <a:t>DEVELOPERS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041483" y="46536"/>
              <a:ext cx="166695" cy="16123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5C7127-64EA-1A60-85A8-9038ACF99829}"/>
              </a:ext>
            </a:extLst>
          </p:cNvPr>
          <p:cNvSpPr txBox="1"/>
          <p:nvPr/>
        </p:nvSpPr>
        <p:spPr>
          <a:xfrm>
            <a:off x="269857" y="51461"/>
            <a:ext cx="17051269" cy="1076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"/>
            </a:pPr>
            <a:r>
              <a:rPr lang="en-IN" sz="3600" b="1" u="sng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 Used/Implemented:</a:t>
            </a:r>
            <a:endParaRPr lang="en-IN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we imported the 50 given .csv files and using “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pd.concat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()” and merged into one file</a:t>
            </a:r>
          </a:p>
          <a:p>
            <a:pPr marL="514350" lvl="0" indent="-514350">
              <a:lnSpc>
                <a:spcPct val="107000"/>
              </a:lnSpc>
              <a:buFont typeface="+mj-lt"/>
              <a:buAutoNum type="arabicPeriod"/>
            </a:pP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“XGBoost” Machine Learning Algorithm on Training first</a:t>
            </a: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028700" lvl="1" indent="-571500">
              <a:lnSpc>
                <a:spcPct val="107000"/>
              </a:lnSpc>
              <a:buFont typeface="+mj-lt"/>
              <a:buAutoNum type="romanLcPeriod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had used Logistic Regression as well.</a:t>
            </a:r>
          </a:p>
          <a:p>
            <a:pPr marL="1028700" lvl="1" indent="-571500">
              <a:lnSpc>
                <a:spcPct val="107000"/>
              </a:lnSpc>
              <a:buFont typeface="+mj-lt"/>
              <a:buAutoNum type="romanLcPeriod"/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 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different variations could be used but 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XGRClassfier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proved to be useful.</a:t>
            </a:r>
          </a:p>
          <a:p>
            <a:pPr marL="1028700" lvl="1" indent="-571500">
              <a:lnSpc>
                <a:spcPct val="107000"/>
              </a:lnSpc>
              <a:buFont typeface="+mj-lt"/>
              <a:buAutoNum type="romanLcPeriod"/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 was used as</a:t>
            </a: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had the capacity to 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 up the heavy </a:t>
            </a:r>
            <a:r>
              <a:rPr lang="en-IN" sz="3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efficiently.</a:t>
            </a: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buFont typeface="+mj-lt"/>
              <a:buAutoNum type="arabicPeriod"/>
            </a:pP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Split the data into a ratio of 80:20 where 80 was for testing and 20 was for training.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ran the algorithm taking 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“x” using which every column was tested/ deep learned on the column “malware_status”</a:t>
            </a: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 th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ML algorithm was set used the training data, we run it on the testing data.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32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Fine-Tuned</a:t>
            </a: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our model by changing the hyper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-parameters by learning the rate, n-estimators, 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maxdepth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min child weight </a:t>
            </a: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7"/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 are the results of the run on Kaggle:</a:t>
            </a: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98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60" t="1145" r="1760" b="11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19696" y="1215573"/>
            <a:ext cx="11949265" cy="9019966"/>
            <a:chOff x="0" y="0"/>
            <a:chExt cx="15932353" cy="120266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6138" b="31755"/>
            <a:stretch>
              <a:fillRect/>
            </a:stretch>
          </p:blipFill>
          <p:spPr>
            <a:xfrm>
              <a:off x="0" y="0"/>
              <a:ext cx="15901109" cy="1202662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833" b="22779"/>
            <a:stretch>
              <a:fillRect/>
            </a:stretch>
          </p:blipFill>
          <p:spPr>
            <a:xfrm>
              <a:off x="4078306" y="2610882"/>
              <a:ext cx="11854048" cy="941573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4252" t="28449" r="6720"/>
          <a:stretch>
            <a:fillRect/>
          </a:stretch>
        </p:blipFill>
        <p:spPr>
          <a:xfrm rot="-10800000">
            <a:off x="0" y="5438138"/>
            <a:ext cx="18268961" cy="493697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016766" y="9245760"/>
            <a:ext cx="1865501" cy="702984"/>
            <a:chOff x="0" y="0"/>
            <a:chExt cx="2487334" cy="937312"/>
          </a:xfrm>
        </p:grpSpPr>
        <p:sp>
          <p:nvSpPr>
            <p:cNvPr id="8" name="TextBox 8"/>
            <p:cNvSpPr txBox="1"/>
            <p:nvPr/>
          </p:nvSpPr>
          <p:spPr>
            <a:xfrm>
              <a:off x="996378" y="212955"/>
              <a:ext cx="724294" cy="26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9"/>
                </a:lnSpc>
              </a:pPr>
              <a:r>
                <a:rPr lang="en-US" sz="1157">
                  <a:solidFill>
                    <a:srgbClr val="FFFFFF"/>
                  </a:solidFill>
                  <a:latin typeface="Hey Gotcha!"/>
                </a:rPr>
                <a:t>HOUSE Of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166306" y="135839"/>
              <a:ext cx="145536" cy="0"/>
            </a:xfrm>
            <a:prstGeom prst="line">
              <a:avLst/>
            </a:prstGeom>
            <a:ln w="678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483" cy="93731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6913" y="138865"/>
              <a:ext cx="655611" cy="64852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 l="12467"/>
            <a:stretch>
              <a:fillRect/>
            </a:stretch>
          </p:blipFill>
          <p:spPr>
            <a:xfrm>
              <a:off x="1364351" y="105060"/>
              <a:ext cx="645854" cy="9620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rcRect r="87532"/>
            <a:stretch>
              <a:fillRect/>
            </a:stretch>
          </p:blipFill>
          <p:spPr>
            <a:xfrm>
              <a:off x="1272363" y="105060"/>
              <a:ext cx="91988" cy="88975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014535" y="400293"/>
              <a:ext cx="1472799" cy="44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3"/>
                </a:lnSpc>
              </a:pPr>
              <a:r>
                <a:rPr lang="en-US" sz="2031">
                  <a:solidFill>
                    <a:srgbClr val="FFFFFF"/>
                  </a:solidFill>
                  <a:latin typeface="Hey Gotcha!"/>
                </a:rPr>
                <a:t>DEVELOPERS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041483" y="46536"/>
              <a:ext cx="166695" cy="16123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40C6D3-8C48-D3A7-087E-28E517F3D8FA}"/>
              </a:ext>
            </a:extLst>
          </p:cNvPr>
          <p:cNvSpPr txBox="1"/>
          <p:nvPr/>
        </p:nvSpPr>
        <p:spPr>
          <a:xfrm>
            <a:off x="609600" y="419100"/>
            <a:ext cx="16914817" cy="171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"/>
            </a:pPr>
            <a:r>
              <a:rPr lang="en-IN" sz="3600" b="1" u="sng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</a:t>
            </a: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necessary libraries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a list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collect all 50 csv files and append using pd.concat()</a:t>
            </a: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C092A1-6744-51B3-2BF7-30A74F5FA7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8537" y="2886075"/>
            <a:ext cx="11210925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60" t="1145" r="1760" b="1145"/>
          <a:stretch>
            <a:fillRect/>
          </a:stretch>
        </p:blipFill>
        <p:spPr>
          <a:xfrm>
            <a:off x="0" y="-41563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19696" y="1215573"/>
            <a:ext cx="11949265" cy="9019966"/>
            <a:chOff x="0" y="0"/>
            <a:chExt cx="15932353" cy="120266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6138" b="31755"/>
            <a:stretch>
              <a:fillRect/>
            </a:stretch>
          </p:blipFill>
          <p:spPr>
            <a:xfrm>
              <a:off x="0" y="0"/>
              <a:ext cx="15901109" cy="1202662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833" b="22779"/>
            <a:stretch>
              <a:fillRect/>
            </a:stretch>
          </p:blipFill>
          <p:spPr>
            <a:xfrm>
              <a:off x="4078306" y="2610882"/>
              <a:ext cx="11854048" cy="941573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4252" t="28449" r="6720"/>
          <a:stretch>
            <a:fillRect/>
          </a:stretch>
        </p:blipFill>
        <p:spPr>
          <a:xfrm rot="-10800000">
            <a:off x="0" y="5410430"/>
            <a:ext cx="18268961" cy="493697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016766" y="9245760"/>
            <a:ext cx="1865501" cy="702984"/>
            <a:chOff x="0" y="0"/>
            <a:chExt cx="2487334" cy="937312"/>
          </a:xfrm>
        </p:grpSpPr>
        <p:sp>
          <p:nvSpPr>
            <p:cNvPr id="8" name="TextBox 8"/>
            <p:cNvSpPr txBox="1"/>
            <p:nvPr/>
          </p:nvSpPr>
          <p:spPr>
            <a:xfrm>
              <a:off x="996378" y="212955"/>
              <a:ext cx="724294" cy="26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9"/>
                </a:lnSpc>
              </a:pPr>
              <a:r>
                <a:rPr lang="en-US" sz="1157">
                  <a:solidFill>
                    <a:srgbClr val="FFFFFF"/>
                  </a:solidFill>
                  <a:latin typeface="Hey Gotcha!"/>
                </a:rPr>
                <a:t>HOUSE Of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166306" y="135839"/>
              <a:ext cx="145536" cy="0"/>
            </a:xfrm>
            <a:prstGeom prst="line">
              <a:avLst/>
            </a:prstGeom>
            <a:ln w="678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483" cy="93731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6913" y="138865"/>
              <a:ext cx="655611" cy="64852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 l="12467"/>
            <a:stretch>
              <a:fillRect/>
            </a:stretch>
          </p:blipFill>
          <p:spPr>
            <a:xfrm>
              <a:off x="1364351" y="105060"/>
              <a:ext cx="645854" cy="9620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rcRect r="87532"/>
            <a:stretch>
              <a:fillRect/>
            </a:stretch>
          </p:blipFill>
          <p:spPr>
            <a:xfrm>
              <a:off x="1272363" y="105060"/>
              <a:ext cx="91988" cy="88975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014535" y="400293"/>
              <a:ext cx="1472799" cy="44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3"/>
                </a:lnSpc>
              </a:pPr>
              <a:r>
                <a:rPr lang="en-US" sz="2031">
                  <a:solidFill>
                    <a:srgbClr val="FFFFFF"/>
                  </a:solidFill>
                  <a:latin typeface="Hey Gotcha!"/>
                </a:rPr>
                <a:t>DEVELOPERS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041483" y="46536"/>
              <a:ext cx="166695" cy="16123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6FF9E8-895B-5E97-25A1-078945099D20}"/>
              </a:ext>
            </a:extLst>
          </p:cNvPr>
          <p:cNvSpPr txBox="1"/>
          <p:nvPr/>
        </p:nvSpPr>
        <p:spPr>
          <a:xfrm>
            <a:off x="763579" y="685207"/>
            <a:ext cx="16543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Clean the data and replace necessary </a:t>
            </a:r>
            <a:r>
              <a:rPr lang="en-IN" sz="3200" dirty="0" err="1">
                <a:solidFill>
                  <a:schemeClr val="bg1"/>
                </a:solidFill>
              </a:rPr>
              <a:t>NaN</a:t>
            </a:r>
            <a:r>
              <a:rPr lang="en-IN" sz="3200" dirty="0">
                <a:solidFill>
                  <a:schemeClr val="bg1"/>
                </a:solidFill>
              </a:rPr>
              <a:t> values as shown: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B17BC8-4354-125A-647F-E25C0F9E0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599" y="1696458"/>
            <a:ext cx="12706573" cy="53964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EA323F-46F7-5F42-BA2E-B9221B05E5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599" y="7403970"/>
            <a:ext cx="12706573" cy="15857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60" t="1145" r="1760" b="1145"/>
          <a:stretch>
            <a:fillRect/>
          </a:stretch>
        </p:blipFill>
        <p:spPr>
          <a:xfrm>
            <a:off x="0" y="-41563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19696" y="1215573"/>
            <a:ext cx="11949265" cy="9019966"/>
            <a:chOff x="0" y="0"/>
            <a:chExt cx="15932353" cy="120266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6138" b="31755"/>
            <a:stretch>
              <a:fillRect/>
            </a:stretch>
          </p:blipFill>
          <p:spPr>
            <a:xfrm>
              <a:off x="0" y="0"/>
              <a:ext cx="15901109" cy="1202662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833" b="22779"/>
            <a:stretch>
              <a:fillRect/>
            </a:stretch>
          </p:blipFill>
          <p:spPr>
            <a:xfrm>
              <a:off x="4078306" y="2610882"/>
              <a:ext cx="11854048" cy="941573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4252" t="28449" r="6720"/>
          <a:stretch>
            <a:fillRect/>
          </a:stretch>
        </p:blipFill>
        <p:spPr>
          <a:xfrm rot="-10800000">
            <a:off x="0" y="5410430"/>
            <a:ext cx="18268961" cy="493697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016766" y="9245760"/>
            <a:ext cx="1865501" cy="702984"/>
            <a:chOff x="0" y="0"/>
            <a:chExt cx="2487334" cy="937312"/>
          </a:xfrm>
        </p:grpSpPr>
        <p:sp>
          <p:nvSpPr>
            <p:cNvPr id="8" name="TextBox 8"/>
            <p:cNvSpPr txBox="1"/>
            <p:nvPr/>
          </p:nvSpPr>
          <p:spPr>
            <a:xfrm>
              <a:off x="996378" y="212955"/>
              <a:ext cx="724294" cy="26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9"/>
                </a:lnSpc>
              </a:pPr>
              <a:r>
                <a:rPr lang="en-US" sz="1157">
                  <a:solidFill>
                    <a:srgbClr val="FFFFFF"/>
                  </a:solidFill>
                  <a:latin typeface="Hey Gotcha!"/>
                </a:rPr>
                <a:t>HOUSE Of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166306" y="135839"/>
              <a:ext cx="145536" cy="0"/>
            </a:xfrm>
            <a:prstGeom prst="line">
              <a:avLst/>
            </a:prstGeom>
            <a:ln w="678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483" cy="93731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6913" y="138865"/>
              <a:ext cx="655611" cy="64852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 l="12467"/>
            <a:stretch>
              <a:fillRect/>
            </a:stretch>
          </p:blipFill>
          <p:spPr>
            <a:xfrm>
              <a:off x="1364351" y="105060"/>
              <a:ext cx="645854" cy="9620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rcRect r="87532"/>
            <a:stretch>
              <a:fillRect/>
            </a:stretch>
          </p:blipFill>
          <p:spPr>
            <a:xfrm>
              <a:off x="1272363" y="105060"/>
              <a:ext cx="91988" cy="88975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014535" y="400293"/>
              <a:ext cx="1472799" cy="44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3"/>
                </a:lnSpc>
              </a:pPr>
              <a:r>
                <a:rPr lang="en-US" sz="2031">
                  <a:solidFill>
                    <a:srgbClr val="FFFFFF"/>
                  </a:solidFill>
                  <a:latin typeface="Hey Gotcha!"/>
                </a:rPr>
                <a:t>DEVELOPERS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041483" y="46536"/>
              <a:ext cx="166695" cy="16123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6FF9E8-895B-5E97-25A1-078945099D20}"/>
              </a:ext>
            </a:extLst>
          </p:cNvPr>
          <p:cNvSpPr txBox="1"/>
          <p:nvPr/>
        </p:nvSpPr>
        <p:spPr>
          <a:xfrm>
            <a:off x="763579" y="685207"/>
            <a:ext cx="1654368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Do the same with the “Test” files</a:t>
            </a:r>
          </a:p>
          <a:p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C170AB-60D6-3DC6-BB0C-B075F66F6F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4704" y="2147900"/>
            <a:ext cx="13441438" cy="574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6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60" t="1145" r="1760" b="1145"/>
          <a:stretch>
            <a:fillRect/>
          </a:stretch>
        </p:blipFill>
        <p:spPr>
          <a:xfrm>
            <a:off x="0" y="-41563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19696" y="1215573"/>
            <a:ext cx="11949265" cy="9019966"/>
            <a:chOff x="0" y="0"/>
            <a:chExt cx="15932353" cy="120266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6138" b="31755"/>
            <a:stretch>
              <a:fillRect/>
            </a:stretch>
          </p:blipFill>
          <p:spPr>
            <a:xfrm>
              <a:off x="0" y="0"/>
              <a:ext cx="15901109" cy="1202662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833" b="22779"/>
            <a:stretch>
              <a:fillRect/>
            </a:stretch>
          </p:blipFill>
          <p:spPr>
            <a:xfrm>
              <a:off x="4078306" y="2610882"/>
              <a:ext cx="11854048" cy="941573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4252" t="28449" r="6720"/>
          <a:stretch>
            <a:fillRect/>
          </a:stretch>
        </p:blipFill>
        <p:spPr>
          <a:xfrm rot="-10800000">
            <a:off x="0" y="5410430"/>
            <a:ext cx="18268961" cy="493697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016766" y="9245760"/>
            <a:ext cx="1865501" cy="702984"/>
            <a:chOff x="0" y="0"/>
            <a:chExt cx="2487334" cy="937312"/>
          </a:xfrm>
        </p:grpSpPr>
        <p:sp>
          <p:nvSpPr>
            <p:cNvPr id="8" name="TextBox 8"/>
            <p:cNvSpPr txBox="1"/>
            <p:nvPr/>
          </p:nvSpPr>
          <p:spPr>
            <a:xfrm>
              <a:off x="996378" y="212955"/>
              <a:ext cx="724294" cy="26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9"/>
                </a:lnSpc>
              </a:pPr>
              <a:r>
                <a:rPr lang="en-US" sz="1157">
                  <a:solidFill>
                    <a:srgbClr val="FFFFFF"/>
                  </a:solidFill>
                  <a:latin typeface="Hey Gotcha!"/>
                </a:rPr>
                <a:t>HOUSE Of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166306" y="135839"/>
              <a:ext cx="145536" cy="0"/>
            </a:xfrm>
            <a:prstGeom prst="line">
              <a:avLst/>
            </a:prstGeom>
            <a:ln w="678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483" cy="93731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6913" y="138865"/>
              <a:ext cx="655611" cy="64852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 l="12467"/>
            <a:stretch>
              <a:fillRect/>
            </a:stretch>
          </p:blipFill>
          <p:spPr>
            <a:xfrm>
              <a:off x="1364351" y="105060"/>
              <a:ext cx="645854" cy="9620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rcRect r="87532"/>
            <a:stretch>
              <a:fillRect/>
            </a:stretch>
          </p:blipFill>
          <p:spPr>
            <a:xfrm>
              <a:off x="1272363" y="105060"/>
              <a:ext cx="91988" cy="88975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014535" y="400293"/>
              <a:ext cx="1472799" cy="44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3"/>
                </a:lnSpc>
              </a:pPr>
              <a:r>
                <a:rPr lang="en-US" sz="2031">
                  <a:solidFill>
                    <a:srgbClr val="FFFFFF"/>
                  </a:solidFill>
                  <a:latin typeface="Hey Gotcha!"/>
                </a:rPr>
                <a:t>DEVELOPERS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041483" y="46536"/>
              <a:ext cx="166695" cy="16123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6FF9E8-895B-5E97-25A1-078945099D20}"/>
              </a:ext>
            </a:extLst>
          </p:cNvPr>
          <p:cNvSpPr txBox="1"/>
          <p:nvPr/>
        </p:nvSpPr>
        <p:spPr>
          <a:xfrm>
            <a:off x="763579" y="685207"/>
            <a:ext cx="1654368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Applying “XGBooster” ML Algorithm, taking Y as “malware_status”:</a:t>
            </a:r>
          </a:p>
          <a:p>
            <a:r>
              <a:rPr lang="en-IN" sz="32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FF563C-5698-C253-63C8-1A8B1A6248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1350" y="1695450"/>
            <a:ext cx="119253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1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1000" b="-7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1760" t="1145" r="1760" b="1145"/>
          <a:stretch>
            <a:fillRect/>
          </a:stretch>
        </p:blipFill>
        <p:spPr>
          <a:xfrm>
            <a:off x="0" y="1"/>
            <a:ext cx="18214108" cy="1024543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grpSp>
        <p:nvGrpSpPr>
          <p:cNvPr id="3" name="Group 3"/>
          <p:cNvGrpSpPr/>
          <p:nvPr/>
        </p:nvGrpSpPr>
        <p:grpSpPr>
          <a:xfrm>
            <a:off x="6319696" y="1215573"/>
            <a:ext cx="11949265" cy="9019966"/>
            <a:chOff x="0" y="0"/>
            <a:chExt cx="15932353" cy="120266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16138" b="31755"/>
            <a:stretch>
              <a:fillRect/>
            </a:stretch>
          </p:blipFill>
          <p:spPr>
            <a:xfrm>
              <a:off x="0" y="0"/>
              <a:ext cx="15901109" cy="1202662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8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3833" b="22779"/>
            <a:stretch>
              <a:fillRect/>
            </a:stretch>
          </p:blipFill>
          <p:spPr>
            <a:xfrm>
              <a:off x="4078306" y="2610882"/>
              <a:ext cx="11854048" cy="941573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 l="4252" t="28449" r="6720"/>
          <a:stretch>
            <a:fillRect/>
          </a:stretch>
        </p:blipFill>
        <p:spPr>
          <a:xfrm rot="-10800000">
            <a:off x="0" y="5410430"/>
            <a:ext cx="18268961" cy="493697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016766" y="9245760"/>
            <a:ext cx="1865501" cy="702984"/>
            <a:chOff x="0" y="0"/>
            <a:chExt cx="2487334" cy="937312"/>
          </a:xfrm>
        </p:grpSpPr>
        <p:sp>
          <p:nvSpPr>
            <p:cNvPr id="8" name="TextBox 8"/>
            <p:cNvSpPr txBox="1"/>
            <p:nvPr/>
          </p:nvSpPr>
          <p:spPr>
            <a:xfrm>
              <a:off x="996378" y="212955"/>
              <a:ext cx="724294" cy="26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9"/>
                </a:lnSpc>
              </a:pPr>
              <a:r>
                <a:rPr lang="en-US" sz="1157">
                  <a:solidFill>
                    <a:srgbClr val="FFFFFF"/>
                  </a:solidFill>
                  <a:latin typeface="Hey Gotcha!"/>
                </a:rPr>
                <a:t>HOUSE Of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166306" y="135839"/>
              <a:ext cx="145536" cy="0"/>
            </a:xfrm>
            <a:prstGeom prst="line">
              <a:avLst/>
            </a:prstGeom>
            <a:ln w="678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483" cy="93731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16913" y="138865"/>
              <a:ext cx="655611" cy="64852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 l="12467"/>
            <a:stretch>
              <a:fillRect/>
            </a:stretch>
          </p:blipFill>
          <p:spPr>
            <a:xfrm>
              <a:off x="1364351" y="105060"/>
              <a:ext cx="645854" cy="9620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rcRect r="87532"/>
            <a:stretch>
              <a:fillRect/>
            </a:stretch>
          </p:blipFill>
          <p:spPr>
            <a:xfrm>
              <a:off x="1272363" y="105060"/>
              <a:ext cx="91988" cy="88975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014535" y="400293"/>
              <a:ext cx="1472799" cy="44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3"/>
                </a:lnSpc>
              </a:pPr>
              <a:r>
                <a:rPr lang="en-US" sz="2031">
                  <a:solidFill>
                    <a:srgbClr val="FFFFFF"/>
                  </a:solidFill>
                  <a:latin typeface="Hey Gotcha!"/>
                </a:rPr>
                <a:t>DEVELOPERS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41483" y="46536"/>
              <a:ext cx="166695" cy="16123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6FF9E8-895B-5E97-25A1-078945099D20}"/>
              </a:ext>
            </a:extLst>
          </p:cNvPr>
          <p:cNvSpPr txBox="1"/>
          <p:nvPr/>
        </p:nvSpPr>
        <p:spPr>
          <a:xfrm>
            <a:off x="763579" y="685207"/>
            <a:ext cx="165436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Applying “sklearn.metrics” to calculate the accuracy and convert the predicted values into a .csv file as shown:</a:t>
            </a:r>
          </a:p>
          <a:p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26280F-36BC-575A-1080-C5D4CC6567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5707" y="2363933"/>
            <a:ext cx="15238472" cy="55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18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60" t="1145" r="1760" b="11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28806" y="3149643"/>
            <a:ext cx="7230387" cy="2291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4"/>
              </a:lnSpc>
            </a:pPr>
            <a:r>
              <a:rPr lang="en-US" sz="13296" dirty="0">
                <a:solidFill>
                  <a:srgbClr val="FFFFFF"/>
                </a:solidFill>
                <a:latin typeface="Hey Gotcha!"/>
              </a:rPr>
              <a:t>Thank You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4252" t="28449" r="6720"/>
          <a:stretch>
            <a:fillRect/>
          </a:stretch>
        </p:blipFill>
        <p:spPr>
          <a:xfrm rot="-10800000">
            <a:off x="0" y="5368866"/>
            <a:ext cx="18268961" cy="4936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397</Words>
  <Application>Microsoft Office PowerPoint</Application>
  <PresentationFormat>Custom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Hey Gotcha!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HoD PPT Template Dark</dc:title>
  <cp:lastModifiedBy>Arvin</cp:lastModifiedBy>
  <cp:revision>8</cp:revision>
  <dcterms:created xsi:type="dcterms:W3CDTF">2006-08-16T00:00:00Z</dcterms:created>
  <dcterms:modified xsi:type="dcterms:W3CDTF">2022-11-08T09:26:27Z</dcterms:modified>
  <dc:identifier>DAFRF-Qyjv0</dc:identifier>
</cp:coreProperties>
</file>